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9" r:id="rId3"/>
    <p:sldId id="302" r:id="rId4"/>
    <p:sldId id="317" r:id="rId5"/>
    <p:sldId id="327" r:id="rId6"/>
    <p:sldId id="304" r:id="rId7"/>
    <p:sldId id="329" r:id="rId8"/>
    <p:sldId id="330" r:id="rId9"/>
    <p:sldId id="310" r:id="rId10"/>
    <p:sldId id="290" r:id="rId11"/>
    <p:sldId id="320" r:id="rId12"/>
    <p:sldId id="312" r:id="rId13"/>
    <p:sldId id="311" r:id="rId14"/>
    <p:sldId id="315" r:id="rId15"/>
    <p:sldId id="306" r:id="rId16"/>
    <p:sldId id="307" r:id="rId17"/>
    <p:sldId id="313" r:id="rId18"/>
    <p:sldId id="333" r:id="rId19"/>
    <p:sldId id="324" r:id="rId20"/>
    <p:sldId id="272" r:id="rId21"/>
    <p:sldId id="331" r:id="rId22"/>
    <p:sldId id="321" r:id="rId23"/>
    <p:sldId id="332" r:id="rId24"/>
    <p:sldId id="322" r:id="rId25"/>
    <p:sldId id="323" r:id="rId26"/>
    <p:sldId id="318" r:id="rId27"/>
    <p:sldId id="325" r:id="rId28"/>
    <p:sldId id="326" r:id="rId29"/>
    <p:sldId id="328" r:id="rId30"/>
  </p:sldIdLst>
  <p:sldSz cx="9144000" cy="6858000" type="screen4x3"/>
  <p:notesSz cx="7019925" cy="930592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43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JohnM\Personal\Diaconal\Holy%20Apostles\Stewardship\Engagement%20Survey%20Results%20Nov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JohnM\Personal\Diaconal\Holy%20Apostles\Stewardship\Engagement%20Survey%20Results%20Nov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dc.ccdor.local\data\userhome\mcdermj\My%20Documents\Personal\Diaconal\Holy%20Apostles\Stewardship\2014\Attendance%20and%20Offetory%202011-Mar%2020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dc.ccdor.local\data\userhome\mcdermj\My%20Documents\Personal\Diaconal\Holy%20Apostles\Stewardship\2014\Attendance%20and%20Offetory%202011-Mar%2020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1msdc100\NY1_Groups$\NY1_Management_Team\HR\Engagement%20Survey%20Responses%20-%20Detail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Overall Average Scores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Gallup</c:v>
          </c:tx>
          <c:spPr>
            <a:ln w="63500"/>
          </c:spPr>
          <c:val>
            <c:numRef>
              <c:f>Data!$F$259:$Q$259</c:f>
              <c:numCache>
                <c:formatCode>_(* #,##0.00_);_(* \(#,##0.00\);_(* "-"??_);_(@_)</c:formatCode>
                <c:ptCount val="12"/>
                <c:pt idx="0">
                  <c:v>3.92</c:v>
                </c:pt>
                <c:pt idx="1">
                  <c:v>3.83</c:v>
                </c:pt>
                <c:pt idx="2">
                  <c:v>3.66</c:v>
                </c:pt>
                <c:pt idx="3">
                  <c:v>3.19</c:v>
                </c:pt>
                <c:pt idx="4">
                  <c:v>3.78</c:v>
                </c:pt>
                <c:pt idx="5">
                  <c:v>3.49</c:v>
                </c:pt>
                <c:pt idx="6">
                  <c:v>3.41</c:v>
                </c:pt>
                <c:pt idx="7">
                  <c:v>3.7</c:v>
                </c:pt>
                <c:pt idx="8">
                  <c:v>3.81</c:v>
                </c:pt>
                <c:pt idx="9">
                  <c:v>3.18</c:v>
                </c:pt>
                <c:pt idx="10">
                  <c:v>2.5299999999999998</c:v>
                </c:pt>
                <c:pt idx="11">
                  <c:v>4.04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15648"/>
        <c:axId val="105117184"/>
      </c:lineChart>
      <c:catAx>
        <c:axId val="105115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117184"/>
        <c:crosses val="autoZero"/>
        <c:auto val="1"/>
        <c:lblAlgn val="ctr"/>
        <c:lblOffset val="100"/>
        <c:noMultiLvlLbl val="0"/>
      </c:catAx>
      <c:valAx>
        <c:axId val="105117184"/>
        <c:scaling>
          <c:orientation val="minMax"/>
          <c:min val="2"/>
        </c:scaling>
        <c:delete val="0"/>
        <c:axPos val="l"/>
        <c:majorGridlines/>
        <c:numFmt formatCode="_(* #,##0.0_);_(* \(#,##0.0\);_(* &quot;-&quot;?_);_(@_)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11564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Engagement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Engaged</c:v>
                </c:pt>
                <c:pt idx="1">
                  <c:v>Not Engaged</c:v>
                </c:pt>
                <c:pt idx="2">
                  <c:v>Actively Disengaged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0.52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Overall Average Scores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Holy Apostles</c:v>
          </c:tx>
          <c:val>
            <c:numRef>
              <c:f>Data!$F$257:$Q$257</c:f>
              <c:numCache>
                <c:formatCode>0.0</c:formatCode>
                <c:ptCount val="12"/>
                <c:pt idx="0">
                  <c:v>4.0199203187250996</c:v>
                </c:pt>
                <c:pt idx="1">
                  <c:v>4.1056910569105689</c:v>
                </c:pt>
                <c:pt idx="2">
                  <c:v>3.8230452674897117</c:v>
                </c:pt>
                <c:pt idx="3">
                  <c:v>3.57201646090535</c:v>
                </c:pt>
                <c:pt idx="4">
                  <c:v>4.040322580645161</c:v>
                </c:pt>
                <c:pt idx="5">
                  <c:v>3.7901234567901234</c:v>
                </c:pt>
                <c:pt idx="6">
                  <c:v>3.4710743801652892</c:v>
                </c:pt>
                <c:pt idx="7">
                  <c:v>3.8775510204081631</c:v>
                </c:pt>
                <c:pt idx="8">
                  <c:v>3.8708333333333331</c:v>
                </c:pt>
                <c:pt idx="9">
                  <c:v>3.7581967213114753</c:v>
                </c:pt>
                <c:pt idx="10">
                  <c:v>2.9586776859504131</c:v>
                </c:pt>
                <c:pt idx="11">
                  <c:v>4.0526315789473681</c:v>
                </c:pt>
              </c:numCache>
            </c:numRef>
          </c:val>
          <c:smooth val="0"/>
        </c:ser>
        <c:ser>
          <c:idx val="1"/>
          <c:order val="1"/>
          <c:tx>
            <c:v>Gallup</c:v>
          </c:tx>
          <c:val>
            <c:numRef>
              <c:f>Data!$F$259:$Q$259</c:f>
              <c:numCache>
                <c:formatCode>_(* #,##0.00_);_(* \(#,##0.00\);_(* "-"??_);_(@_)</c:formatCode>
                <c:ptCount val="12"/>
                <c:pt idx="0">
                  <c:v>3.92</c:v>
                </c:pt>
                <c:pt idx="1">
                  <c:v>3.83</c:v>
                </c:pt>
                <c:pt idx="2">
                  <c:v>3.66</c:v>
                </c:pt>
                <c:pt idx="3">
                  <c:v>3.19</c:v>
                </c:pt>
                <c:pt idx="4">
                  <c:v>3.78</c:v>
                </c:pt>
                <c:pt idx="5">
                  <c:v>3.49</c:v>
                </c:pt>
                <c:pt idx="6">
                  <c:v>3.41</c:v>
                </c:pt>
                <c:pt idx="7">
                  <c:v>3.7</c:v>
                </c:pt>
                <c:pt idx="8">
                  <c:v>3.81</c:v>
                </c:pt>
                <c:pt idx="9">
                  <c:v>3.18</c:v>
                </c:pt>
                <c:pt idx="10">
                  <c:v>2.5299999999999998</c:v>
                </c:pt>
                <c:pt idx="11">
                  <c:v>4.04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48352"/>
        <c:axId val="107349888"/>
      </c:lineChart>
      <c:catAx>
        <c:axId val="107348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349888"/>
        <c:crosses val="autoZero"/>
        <c:auto val="1"/>
        <c:lblAlgn val="ctr"/>
        <c:lblOffset val="100"/>
        <c:noMultiLvlLbl val="0"/>
      </c:catAx>
      <c:valAx>
        <c:axId val="107349888"/>
        <c:scaling>
          <c:orientation val="minMax"/>
          <c:min val="2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0734835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Avg</a:t>
            </a:r>
            <a:r>
              <a:rPr lang="en-US" baseline="0"/>
              <a:t> Weekly </a:t>
            </a:r>
            <a:r>
              <a:rPr lang="en-US"/>
              <a:t>Attendance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Sheet1!$E$143</c:f>
              <c:strCache>
                <c:ptCount val="1"/>
                <c:pt idx="0">
                  <c:v>Attendance</c:v>
                </c:pt>
              </c:strCache>
            </c:strRef>
          </c:tx>
          <c:invertIfNegative val="0"/>
          <c:cat>
            <c:strRef>
              <c:f>Sheet1!$D$144:$D$147</c:f>
              <c:strCache>
                <c:ptCount val="4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</c:strCache>
            </c:strRef>
          </c:cat>
          <c:val>
            <c:numRef>
              <c:f>Sheet1!$E$144:$E$147</c:f>
              <c:numCache>
                <c:formatCode>General</c:formatCode>
                <c:ptCount val="4"/>
                <c:pt idx="0">
                  <c:v>360</c:v>
                </c:pt>
                <c:pt idx="1">
                  <c:v>373</c:v>
                </c:pt>
                <c:pt idx="2">
                  <c:v>356</c:v>
                </c:pt>
                <c:pt idx="3">
                  <c:v>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392000"/>
        <c:axId val="107754240"/>
        <c:axId val="0"/>
      </c:bar3DChart>
      <c:catAx>
        <c:axId val="10739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754240"/>
        <c:crosses val="autoZero"/>
        <c:auto val="1"/>
        <c:lblAlgn val="ctr"/>
        <c:lblOffset val="100"/>
        <c:noMultiLvlLbl val="0"/>
      </c:catAx>
      <c:valAx>
        <c:axId val="10775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39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Avg Weekly Giving Per Person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Sheet1!$G$143</c:f>
              <c:strCache>
                <c:ptCount val="1"/>
                <c:pt idx="0">
                  <c:v>Giving Per Person</c:v>
                </c:pt>
              </c:strCache>
            </c:strRef>
          </c:tx>
          <c:invertIfNegative val="0"/>
          <c:cat>
            <c:strRef>
              <c:f>Sheet1!$D$144:$D$147</c:f>
              <c:strCache>
                <c:ptCount val="4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</c:strCache>
            </c:strRef>
          </c:cat>
          <c:val>
            <c:numRef>
              <c:f>Sheet1!$G$144:$G$147</c:f>
              <c:numCache>
                <c:formatCode>General</c:formatCode>
                <c:ptCount val="4"/>
                <c:pt idx="0" formatCode="_(* #,##0.00_);_(* \(#,##0.00\);_(* &quot;-&quot;??_);_(@_)">
                  <c:v>7.6277777777777782</c:v>
                </c:pt>
                <c:pt idx="1">
                  <c:v>10.39</c:v>
                </c:pt>
                <c:pt idx="2">
                  <c:v>11.74</c:v>
                </c:pt>
                <c:pt idx="3">
                  <c:v>11.82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774720"/>
        <c:axId val="107776256"/>
        <c:axId val="0"/>
      </c:bar3DChart>
      <c:catAx>
        <c:axId val="1077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776256"/>
        <c:crosses val="autoZero"/>
        <c:auto val="1"/>
        <c:lblAlgn val="ctr"/>
        <c:lblOffset val="100"/>
        <c:noMultiLvlLbl val="0"/>
      </c:catAx>
      <c:valAx>
        <c:axId val="107776256"/>
        <c:scaling>
          <c:orientation val="minMax"/>
          <c:min val="6"/>
        </c:scaling>
        <c:delete val="0"/>
        <c:axPos val="l"/>
        <c:majorGridlines/>
        <c:numFmt formatCode="\$#,##0.00" sourceLinked="0"/>
        <c:majorTickMark val="out"/>
        <c:minorTickMark val="none"/>
        <c:tickLblPos val="nextTo"/>
        <c:crossAx val="10777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Associate Engagement </a:t>
            </a:r>
          </a:p>
        </c:rich>
      </c:tx>
      <c:layout>
        <c:manualLayout>
          <c:xMode val="edge"/>
          <c:yMode val="edge"/>
          <c:x val="0.21519070754453568"/>
          <c:y val="3.48105671573661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66603593075561"/>
          <c:y val="0.21202646313263473"/>
          <c:w val="0.61844730360398026"/>
          <c:h val="0.56962333378916796"/>
        </c:manualLayout>
      </c:layout>
      <c:lineChart>
        <c:grouping val="standard"/>
        <c:varyColors val="0"/>
        <c:ser>
          <c:idx val="1"/>
          <c:order val="0"/>
          <c:tx>
            <c:v>2008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Sheet1!$B$106:$M$106</c:f>
              <c:numCache>
                <c:formatCode>#,##0.00_);[Red]\(#,##0.00\)</c:formatCode>
                <c:ptCount val="12"/>
                <c:pt idx="0">
                  <c:v>3.9767441860465116</c:v>
                </c:pt>
                <c:pt idx="1">
                  <c:v>3.5116279069767442</c:v>
                </c:pt>
                <c:pt idx="2">
                  <c:v>3.6744186046511627</c:v>
                </c:pt>
                <c:pt idx="3">
                  <c:v>2.7674418604651163</c:v>
                </c:pt>
                <c:pt idx="4">
                  <c:v>3.3488372093023258</c:v>
                </c:pt>
                <c:pt idx="5">
                  <c:v>3.0232558139534884</c:v>
                </c:pt>
                <c:pt idx="6">
                  <c:v>3.1162790697674421</c:v>
                </c:pt>
                <c:pt idx="7">
                  <c:v>3.3953488372093021</c:v>
                </c:pt>
                <c:pt idx="8">
                  <c:v>3.3720930232558142</c:v>
                </c:pt>
                <c:pt idx="9">
                  <c:v>2.8837209302325579</c:v>
                </c:pt>
                <c:pt idx="10">
                  <c:v>3.3255813953488373</c:v>
                </c:pt>
                <c:pt idx="11">
                  <c:v>3.2325581395348837</c:v>
                </c:pt>
              </c:numCache>
            </c:numRef>
          </c:val>
          <c:smooth val="0"/>
        </c:ser>
        <c:ser>
          <c:idx val="0"/>
          <c:order val="1"/>
          <c:tx>
            <c:v>2009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Sheet1!$B$105:$M$105</c:f>
              <c:numCache>
                <c:formatCode>#,##0.00_);[Red]\(#,##0.00\)</c:formatCode>
                <c:ptCount val="12"/>
                <c:pt idx="0">
                  <c:v>4.333333333333333</c:v>
                </c:pt>
                <c:pt idx="1">
                  <c:v>3.6666666666666665</c:v>
                </c:pt>
                <c:pt idx="2">
                  <c:v>3.9166666666666665</c:v>
                </c:pt>
                <c:pt idx="3">
                  <c:v>3.1944444444444446</c:v>
                </c:pt>
                <c:pt idx="4">
                  <c:v>3.7777777777777777</c:v>
                </c:pt>
                <c:pt idx="5">
                  <c:v>3.5833333333333335</c:v>
                </c:pt>
                <c:pt idx="6">
                  <c:v>3.4444444444444446</c:v>
                </c:pt>
                <c:pt idx="7">
                  <c:v>3.75</c:v>
                </c:pt>
                <c:pt idx="8">
                  <c:v>3.5555555555555554</c:v>
                </c:pt>
                <c:pt idx="9">
                  <c:v>2.6111111111111112</c:v>
                </c:pt>
                <c:pt idx="10">
                  <c:v>3.9166666666666665</c:v>
                </c:pt>
                <c:pt idx="11">
                  <c:v>4.0277777777777777</c:v>
                </c:pt>
              </c:numCache>
            </c:numRef>
          </c:val>
          <c:smooth val="0"/>
        </c:ser>
        <c:ser>
          <c:idx val="2"/>
          <c:order val="2"/>
          <c:tx>
            <c:v>2010</c:v>
          </c:tx>
          <c:val>
            <c:numRef>
              <c:f>Sheet1!$B$104:$M$104</c:f>
              <c:numCache>
                <c:formatCode>#,##0.00_);[Red]\(#,##0.00\)</c:formatCode>
                <c:ptCount val="12"/>
                <c:pt idx="0">
                  <c:v>4.384615384615385</c:v>
                </c:pt>
                <c:pt idx="1">
                  <c:v>4.0512820512820511</c:v>
                </c:pt>
                <c:pt idx="2">
                  <c:v>4.0256410256410255</c:v>
                </c:pt>
                <c:pt idx="3">
                  <c:v>3.5641025641025643</c:v>
                </c:pt>
                <c:pt idx="4">
                  <c:v>4.1025641025641022</c:v>
                </c:pt>
                <c:pt idx="5">
                  <c:v>4.0256410256410255</c:v>
                </c:pt>
                <c:pt idx="6">
                  <c:v>3.7435897435897436</c:v>
                </c:pt>
                <c:pt idx="7">
                  <c:v>4.0512820512820511</c:v>
                </c:pt>
                <c:pt idx="8">
                  <c:v>3.6923076923076925</c:v>
                </c:pt>
                <c:pt idx="9">
                  <c:v>2.7948717948717947</c:v>
                </c:pt>
                <c:pt idx="10">
                  <c:v>3.9230769230769229</c:v>
                </c:pt>
                <c:pt idx="11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v>2011</c:v>
          </c:tx>
          <c:val>
            <c:numRef>
              <c:f>Sheet1!$B$103:$M$103</c:f>
              <c:numCache>
                <c:formatCode>#,##0.00_);[Red]\(#,##0.00\)</c:formatCode>
                <c:ptCount val="12"/>
                <c:pt idx="0">
                  <c:v>4.580645161290323</c:v>
                </c:pt>
                <c:pt idx="1">
                  <c:v>4.129032258064516</c:v>
                </c:pt>
                <c:pt idx="2">
                  <c:v>4.193548387096774</c:v>
                </c:pt>
                <c:pt idx="3">
                  <c:v>3.6129032258064515</c:v>
                </c:pt>
                <c:pt idx="4">
                  <c:v>4.193548387096774</c:v>
                </c:pt>
                <c:pt idx="5">
                  <c:v>3.967741935483871</c:v>
                </c:pt>
                <c:pt idx="6">
                  <c:v>3.7096774193548385</c:v>
                </c:pt>
                <c:pt idx="7">
                  <c:v>3.870967741935484</c:v>
                </c:pt>
                <c:pt idx="8">
                  <c:v>3.7096774193548385</c:v>
                </c:pt>
                <c:pt idx="9">
                  <c:v>3.161290322580645</c:v>
                </c:pt>
                <c:pt idx="10">
                  <c:v>3.7419354838709675</c:v>
                </c:pt>
                <c:pt idx="11">
                  <c:v>3.935483870967742</c:v>
                </c:pt>
              </c:numCache>
            </c:numRef>
          </c:val>
          <c:smooth val="0"/>
        </c:ser>
        <c:ser>
          <c:idx val="4"/>
          <c:order val="4"/>
          <c:tx>
            <c:v>2012</c:v>
          </c:tx>
          <c:val>
            <c:numRef>
              <c:f>Sheet1!$B$102:$M$102</c:f>
              <c:numCache>
                <c:formatCode>#,##0.00_);[Red]\(#,##0.00\)</c:formatCode>
                <c:ptCount val="12"/>
                <c:pt idx="0">
                  <c:v>4.520833333333333</c:v>
                </c:pt>
                <c:pt idx="1">
                  <c:v>4.145833333333333</c:v>
                </c:pt>
                <c:pt idx="2">
                  <c:v>4.1875</c:v>
                </c:pt>
                <c:pt idx="3">
                  <c:v>3.5</c:v>
                </c:pt>
                <c:pt idx="4">
                  <c:v>4</c:v>
                </c:pt>
                <c:pt idx="5">
                  <c:v>3.6041666666666665</c:v>
                </c:pt>
                <c:pt idx="6">
                  <c:v>3.3958333333333335</c:v>
                </c:pt>
                <c:pt idx="7">
                  <c:v>3.7916666666666665</c:v>
                </c:pt>
                <c:pt idx="8">
                  <c:v>3.4791666666666665</c:v>
                </c:pt>
                <c:pt idx="9">
                  <c:v>3.1458333333333335</c:v>
                </c:pt>
                <c:pt idx="10">
                  <c:v>3.5833333333333335</c:v>
                </c:pt>
                <c:pt idx="11">
                  <c:v>3.9166666666666665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13632"/>
        <c:axId val="105415808"/>
      </c:lineChart>
      <c:catAx>
        <c:axId val="10541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Question Number</a:t>
                </a:r>
              </a:p>
            </c:rich>
          </c:tx>
          <c:layout>
            <c:manualLayout>
              <c:xMode val="edge"/>
              <c:yMode val="edge"/>
              <c:x val="0.35081513746951842"/>
              <c:y val="0.879751512039255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41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4158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Score</a:t>
                </a:r>
              </a:p>
            </c:rich>
          </c:tx>
          <c:layout>
            <c:manualLayout>
              <c:xMode val="edge"/>
              <c:yMode val="edge"/>
              <c:x val="2.8933191861655591E-2"/>
              <c:y val="0.4335467305717219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_);[Red]\(#,##0.0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4136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1893658751737"/>
          <c:y val="0.44117748884887692"/>
          <c:w val="0.11248294739937272"/>
          <c:h val="0.3130259325642031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fld id="{31555DB1-8736-42A3-B48D-2B08FB93332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37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fld id="{0BDB199F-A56C-4049-BA04-1447030960F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>
            <a:normAutofit/>
          </a:bodyPr>
          <a:lstStyle>
            <a:lvl1pPr algn="l">
              <a:defRPr sz="28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24400"/>
            <a:ext cx="6705600" cy="3810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3/12/2013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 sz="2400"/>
            </a:lvl1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78EB-DA6B-4203-81D8-617C0EB27D84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B0C8-B4D3-4CC7-BBDC-CC1CC8238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9276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r>
              <a:rPr lang="en-US" sz="1100" smtClean="0"/>
              <a:t>3/12/2013</a:t>
            </a:r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>
            <a:normAutofit/>
          </a:bodyPr>
          <a:lstStyle>
            <a:lvl1pPr algn="l">
              <a:defRPr sz="28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3/12/2013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4572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6096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8077200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DD887A73-8B97-412D-875B-79DBA779EB14}" type="slidenum">
              <a:rPr lang="en-US" sz="1000" smtClean="0"/>
              <a:t>‹#›</a:t>
            </a:fld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467600" y="6298301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4572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3962400" cy="5257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457200"/>
          </a:xfrm>
          <a:solidFill>
            <a:schemeClr val="accent6">
              <a:shade val="75000"/>
            </a:schemeClr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990600"/>
            <a:ext cx="3962400" cy="5257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r>
              <a:rPr lang="en-US" smtClean="0"/>
              <a:t>3/12/2013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hf hdr="0" ftr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mcdermott104@gmail.com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620000" cy="533400"/>
          </a:xfrm>
        </p:spPr>
        <p:txBody>
          <a:bodyPr>
            <a:noAutofit/>
          </a:bodyPr>
          <a:lstStyle>
            <a:extLst/>
          </a:lstStyle>
          <a:p>
            <a:r>
              <a:rPr lang="en-US" dirty="0" smtClean="0"/>
              <a:t>Stewardship: engaging your parish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6705600" cy="533400"/>
          </a:xfrm>
        </p:spPr>
        <p:txBody>
          <a:bodyPr>
            <a:noAutofit/>
          </a:bodyPr>
          <a:lstStyle>
            <a:extLst/>
          </a:lstStyle>
          <a:p>
            <a:r>
              <a:rPr lang="en-US" sz="2400" dirty="0" smtClean="0"/>
              <a:t>Stewardship Day, October 18, 2014</a:t>
            </a:r>
          </a:p>
          <a:p>
            <a:r>
              <a:rPr lang="en-US" sz="2400" dirty="0" smtClean="0"/>
              <a:t>Deacon John McDermott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10/18/2014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1"/>
          <a:stretch>
            <a:fillRect/>
          </a:stretch>
        </p:blipFill>
        <p:spPr bwMode="auto">
          <a:xfrm>
            <a:off x="3657600" y="518160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What Drives Engagement?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068505177"/>
              </p:ext>
            </p:extLst>
          </p:nvPr>
        </p:nvGraphicFramePr>
        <p:xfrm>
          <a:off x="381000" y="990600"/>
          <a:ext cx="7543800" cy="4953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543800"/>
              </a:tblGrid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1.   As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 member of this parish I know what is expected of me.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>
                    <a:solidFill>
                      <a:schemeClr val="bg1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2.   In </a:t>
                      </a:r>
                      <a:r>
                        <a:rPr lang="en-US" sz="1800" dirty="0">
                          <a:effectLst/>
                        </a:rPr>
                        <a:t>my parish my spiritual needs are met.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3.   In </a:t>
                      </a:r>
                      <a:r>
                        <a:rPr lang="en-US" sz="1800" dirty="0">
                          <a:effectLst/>
                        </a:rPr>
                        <a:t>my parish I regularly have the opportunity to do what I do best.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6502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4.   In </a:t>
                      </a:r>
                      <a:r>
                        <a:rPr lang="en-US" sz="1800" dirty="0">
                          <a:effectLst/>
                        </a:rPr>
                        <a:t>the last month I have received recognition or praise from someone in my parish.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5.   The </a:t>
                      </a:r>
                      <a:r>
                        <a:rPr lang="en-US" sz="1800" dirty="0">
                          <a:effectLst/>
                        </a:rPr>
                        <a:t>spiritual leaders in my parish seem to care about me as a person.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6.   There </a:t>
                      </a:r>
                      <a:r>
                        <a:rPr lang="en-US" sz="1800" dirty="0">
                          <a:effectLst/>
                        </a:rPr>
                        <a:t>is someone in my parish who encourages my spiritual development.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7.   As </a:t>
                      </a:r>
                      <a:r>
                        <a:rPr lang="en-US" sz="1800" dirty="0">
                          <a:effectLst/>
                        </a:rPr>
                        <a:t>a member of my parish, my opinions seem to count.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6502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8.   The </a:t>
                      </a:r>
                      <a:r>
                        <a:rPr lang="en-US" sz="1800" dirty="0">
                          <a:effectLst/>
                        </a:rPr>
                        <a:t>mission or purpose of my parish makes me feel my participation is important.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9.   The </a:t>
                      </a:r>
                      <a:r>
                        <a:rPr lang="en-US" sz="1800" dirty="0">
                          <a:effectLst/>
                        </a:rPr>
                        <a:t>other members of my parish are committed to spiritual growth.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10. Aside </a:t>
                      </a:r>
                      <a:r>
                        <a:rPr lang="en-US" sz="1800" dirty="0">
                          <a:effectLst/>
                        </a:rPr>
                        <a:t>from family members I have a best friend in my parish.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6502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11. In </a:t>
                      </a:r>
                      <a:r>
                        <a:rPr lang="en-US" sz="1800" dirty="0">
                          <a:effectLst/>
                        </a:rPr>
                        <a:t>the last six months, someone has talked to me about the progress of my spiritual growth.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  <a:tr h="401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12. In </a:t>
                      </a:r>
                      <a:r>
                        <a:rPr lang="en-US" sz="1800" dirty="0">
                          <a:effectLst/>
                        </a:rPr>
                        <a:t>my parish, I have opportunities to learn and grow.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05" marR="64105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 Congregational Average Scores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11</a:t>
            </a:fld>
            <a:endParaRPr lang="en-US" dirty="0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53990"/>
              </p:ext>
            </p:extLst>
          </p:nvPr>
        </p:nvGraphicFramePr>
        <p:xfrm>
          <a:off x="381000" y="10668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6193393"/>
            <a:ext cx="18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Typical US Catholic Congregation Profile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69743397"/>
              </p:ext>
            </p:extLst>
          </p:nvPr>
        </p:nvGraphicFramePr>
        <p:xfrm>
          <a:off x="1143000" y="857793"/>
          <a:ext cx="7543800" cy="516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12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99031"/>
            <a:ext cx="5104237" cy="42159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Goal of Stewardship?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1828800"/>
            <a:ext cx="8077200" cy="838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Increase Parish Engagement!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13</a:t>
            </a:fld>
            <a:endParaRPr lang="en-US" dirty="0"/>
          </a:p>
        </p:txBody>
      </p:sp>
      <p:pic>
        <p:nvPicPr>
          <p:cNvPr id="3074" name="Picture 2" descr="C:\Documents and Settings\johnm\Local Settings\Temporary Internet Files\Content.IE5\BQVQUV5C\MC90043605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4183"/>
            <a:ext cx="2438400" cy="25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Metrics &amp; Programs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Metrics &amp;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Stewardship Metrics—An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b="1" dirty="0" smtClean="0"/>
              <a:t>Engagement</a:t>
            </a:r>
            <a:r>
              <a:rPr lang="en-US" sz="2400" dirty="0"/>
              <a:t>: </a:t>
            </a:r>
            <a:r>
              <a:rPr lang="en-US" sz="2400" dirty="0" smtClean="0"/>
              <a:t>Periodic </a:t>
            </a:r>
            <a:r>
              <a:rPr lang="en-US" sz="2400" dirty="0"/>
              <a:t>engagement </a:t>
            </a:r>
            <a:r>
              <a:rPr lang="en-US" sz="2400" dirty="0" smtClean="0"/>
              <a:t>survey</a:t>
            </a:r>
          </a:p>
          <a:p>
            <a:pPr marL="914400" lvl="1" indent="-171450">
              <a:buFont typeface="Arial" pitchFamily="34" charset="0"/>
              <a:buChar char="•"/>
            </a:pPr>
            <a:r>
              <a:rPr lang="en-US" sz="2000" dirty="0" smtClean="0"/>
              <a:t>Engaged</a:t>
            </a:r>
          </a:p>
          <a:p>
            <a:pPr marL="914400" lvl="1" indent="-171450">
              <a:buFont typeface="Arial" pitchFamily="34" charset="0"/>
              <a:buChar char="•"/>
            </a:pPr>
            <a:r>
              <a:rPr lang="en-US" sz="2000" dirty="0" smtClean="0"/>
              <a:t>Not engaged</a:t>
            </a:r>
          </a:p>
          <a:p>
            <a:pPr marL="914400" lvl="1" indent="-171450">
              <a:buFont typeface="Arial" pitchFamily="34" charset="0"/>
              <a:buChar char="•"/>
            </a:pPr>
            <a:r>
              <a:rPr lang="en-US" sz="2000" dirty="0" smtClean="0"/>
              <a:t>Actively disengaged</a:t>
            </a: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b="1" dirty="0"/>
              <a:t>Time</a:t>
            </a:r>
            <a:r>
              <a:rPr lang="en-US" sz="2400" dirty="0"/>
              <a:t>: weekly </a:t>
            </a:r>
            <a:r>
              <a:rPr lang="en-US" sz="2400" dirty="0" smtClean="0"/>
              <a:t>mass attendance </a:t>
            </a:r>
            <a:r>
              <a:rPr lang="en-US" sz="2400" dirty="0"/>
              <a:t>as % of total registered households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b="1" dirty="0"/>
              <a:t>Talent</a:t>
            </a:r>
            <a:r>
              <a:rPr lang="en-US" sz="2400" dirty="0"/>
              <a:t>: % of members involved in some additional parish ministry or service activity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b="1" dirty="0"/>
              <a:t>Treasure</a:t>
            </a:r>
            <a:r>
              <a:rPr lang="en-US" sz="2400" dirty="0"/>
              <a:t>: annual giving of parishioners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Metrics &amp;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Stewardship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Educate</a:t>
            </a:r>
            <a:r>
              <a:rPr lang="en-US" sz="2400" dirty="0"/>
              <a:t> </a:t>
            </a:r>
            <a:r>
              <a:rPr lang="en-US" sz="2400" dirty="0" smtClean="0"/>
              <a:t>team </a:t>
            </a:r>
            <a:r>
              <a:rPr lang="en-US" sz="2400" dirty="0"/>
              <a:t>and parish on meaning of </a:t>
            </a:r>
            <a:r>
              <a:rPr lang="en-US" sz="2400" dirty="0" smtClean="0"/>
              <a:t>stewardship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 smtClean="0"/>
              <a:t>Bulletin articles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 smtClean="0"/>
              <a:t>Homilies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 smtClean="0"/>
              <a:t>Sign boards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 smtClean="0"/>
              <a:t>Stewardship Day events, reflection days, conferences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Measure</a:t>
            </a:r>
            <a:r>
              <a:rPr lang="en-US" sz="2400" dirty="0"/>
              <a:t> parish engagement and level of time, talent and treasure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Report</a:t>
            </a:r>
            <a:r>
              <a:rPr lang="en-US" sz="2400" dirty="0"/>
              <a:t> to pastor and </a:t>
            </a:r>
            <a:r>
              <a:rPr lang="en-US" sz="2400" dirty="0" smtClean="0"/>
              <a:t>pastoral </a:t>
            </a:r>
            <a:r>
              <a:rPr lang="en-US" sz="2400" dirty="0"/>
              <a:t>council on findings and opportunities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Organize activities </a:t>
            </a:r>
            <a:r>
              <a:rPr lang="en-US" sz="2400" dirty="0"/>
              <a:t>to promote stewardship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Annual Stewardship Day/Events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Ministry Fairs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Annual </a:t>
            </a:r>
            <a:r>
              <a:rPr lang="en-US" sz="2000" dirty="0" smtClean="0"/>
              <a:t>pledging/commitment weekend</a:t>
            </a:r>
            <a:endParaRPr lang="en-US" sz="2000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Support for CMA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Create a funnel </a:t>
            </a:r>
            <a:r>
              <a:rPr lang="en-US" sz="2400" dirty="0"/>
              <a:t>of volunteers to ministries of the parish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Metrics &amp;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Relationship to Other Parts of the Parish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r>
              <a:rPr lang="en-US" b="1" i="1" dirty="0"/>
              <a:t>What </a:t>
            </a:r>
            <a:r>
              <a:rPr lang="en-US" b="1" i="1" dirty="0" smtClean="0"/>
              <a:t>it </a:t>
            </a:r>
            <a:r>
              <a:rPr lang="en-US" b="1" i="1" dirty="0"/>
              <a:t>does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Informs and supports </a:t>
            </a:r>
            <a:r>
              <a:rPr lang="en-US" dirty="0" smtClean="0"/>
              <a:t>Pastoral </a:t>
            </a:r>
            <a:r>
              <a:rPr lang="en-US" dirty="0"/>
              <a:t>Council on issues and opportunities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Assists Finance Council by finding ways to increase giving and other forms of income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Supports all ministries by promoting opportunities to volunteer and matching </a:t>
            </a:r>
            <a:r>
              <a:rPr lang="en-US" dirty="0" smtClean="0"/>
              <a:t>up </a:t>
            </a:r>
            <a:r>
              <a:rPr lang="en-US" dirty="0"/>
              <a:t>those having a desire to </a:t>
            </a:r>
            <a:r>
              <a:rPr lang="en-US" dirty="0" smtClean="0"/>
              <a:t>serve with the needs</a:t>
            </a:r>
            <a:endParaRPr lang="en-US" dirty="0"/>
          </a:p>
          <a:p>
            <a:r>
              <a:rPr lang="en-US" b="1" i="1" dirty="0" smtClean="0"/>
              <a:t>What it doesn’t 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Set policy, vision or plans for the parish (Pastoral Council)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Set budgets or monitor spending (Finance Council)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Create spiritual events or ministries (Liturgy, Faith Formation, Outreach)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Organize events to bring in new members (Evangelism, Communications)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kind of results to Expect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to Expect in Stewardship Parishes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8077200" cy="35052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Higher rates of attendance at weekend and daily masses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Higher rates of financial giving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 smtClean="0"/>
              <a:t>Lower number of fundraising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Higher rates of volunteerism and participation in the life of the parish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104178"/>
            <a:ext cx="765344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These results take time and significant commitment to build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42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Deacon John McDermott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Ordained deacon in 2004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ssigned </a:t>
            </a:r>
            <a:r>
              <a:rPr lang="en-US" dirty="0"/>
              <a:t>to Holy Apostles </a:t>
            </a:r>
            <a:r>
              <a:rPr lang="en-US" dirty="0" smtClean="0"/>
              <a:t>Church in 2012, </a:t>
            </a:r>
            <a:r>
              <a:rPr lang="en-US" dirty="0"/>
              <a:t>a smaller inner city parish with 300 </a:t>
            </a:r>
            <a:r>
              <a:rPr lang="en-US" dirty="0" smtClean="0"/>
              <a:t>families.  </a:t>
            </a:r>
            <a:r>
              <a:rPr lang="en-US" dirty="0"/>
              <a:t>Established a Stewardship Team at the same time.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Previously assigned to St Rita Church, a large suburban parish with 2500 families for 8 years. Worked with Stewardship Team there</a:t>
            </a:r>
          </a:p>
          <a:p>
            <a:r>
              <a:rPr lang="en-US" dirty="0" smtClean="0"/>
              <a:t>Business background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Currently Executive Director of Providence Housing for 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Previously worked in the private sector in a variety of management positions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Involved in lots of change management efforts over the years</a:t>
            </a:r>
          </a:p>
          <a:p>
            <a:r>
              <a:rPr lang="en-US" dirty="0" smtClean="0"/>
              <a:t>Married with four children and five grandchildren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6" name="Rectangle 3"/>
          <p:cNvSpPr>
            <a:spLocks noGrp="1"/>
          </p:cNvSpPr>
          <p:nvPr>
            <p:ph type="body" sz="quarter" idx="16"/>
          </p:nvPr>
        </p:nvSpPr>
        <p:spPr>
          <a:xfrm>
            <a:off x="990600" y="381000"/>
            <a:ext cx="7391400" cy="381000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r>
              <a:rPr lang="en-US" sz="1600" dirty="0" smtClean="0"/>
              <a:t>Holy Apostles:  Stewardship Example</a:t>
            </a:r>
            <a:endParaRPr lang="en-US" sz="1600" dirty="0"/>
          </a:p>
        </p:txBody>
      </p:sp>
      <p:sp>
        <p:nvSpPr>
          <p:cNvPr id="27" name="Rectangle 6"/>
          <p:cNvSpPr>
            <a:spLocks noGrp="1"/>
          </p:cNvSpPr>
          <p:nvPr>
            <p:ph sz="quarter" idx="19"/>
          </p:nvPr>
        </p:nvSpPr>
        <p:spPr>
          <a:xfrm>
            <a:off x="685800" y="4114800"/>
            <a:ext cx="7391400" cy="201453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457200" lvl="1" indent="-182880">
              <a:buFont typeface="Arial" pitchFamily="34" charset="0"/>
              <a:buChar char="•"/>
            </a:pPr>
            <a:r>
              <a:rPr lang="en-US" sz="2000" dirty="0" smtClean="0"/>
              <a:t>Began Stewardship Team in summer 2012</a:t>
            </a:r>
          </a:p>
          <a:p>
            <a:pPr marL="457200" lvl="1" indent="-182880">
              <a:buFont typeface="Arial" pitchFamily="34" charset="0"/>
              <a:buChar char="•"/>
            </a:pPr>
            <a:r>
              <a:rPr lang="en-US" sz="2000" dirty="0" smtClean="0"/>
              <a:t>Conducted first Engagement Survey in November 2012</a:t>
            </a:r>
          </a:p>
          <a:p>
            <a:pPr marL="457200" lvl="1" indent="-182880">
              <a:buFont typeface="Arial" pitchFamily="34" charset="0"/>
              <a:buChar char="•"/>
            </a:pPr>
            <a:r>
              <a:rPr lang="en-US" sz="2000" dirty="0" smtClean="0"/>
              <a:t>Showed that we were building on a strong base of engagement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8541293"/>
              </p:ext>
            </p:extLst>
          </p:nvPr>
        </p:nvGraphicFramePr>
        <p:xfrm>
          <a:off x="685800" y="914400"/>
          <a:ext cx="7924800" cy="263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Graphic spid="1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Holy Apostles—Key Engagement Metrics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30% of </a:t>
            </a:r>
            <a:r>
              <a:rPr lang="en-US" dirty="0" smtClean="0"/>
              <a:t>parishioners</a:t>
            </a:r>
            <a:r>
              <a:rPr lang="en-US" dirty="0"/>
              <a:t> </a:t>
            </a:r>
            <a:r>
              <a:rPr lang="en-US" dirty="0" smtClean="0"/>
              <a:t>participating </a:t>
            </a:r>
            <a:r>
              <a:rPr lang="en-US" dirty="0"/>
              <a:t>in parish activities</a:t>
            </a:r>
            <a:r>
              <a:rPr lang="en-US" dirty="0" smtClean="0"/>
              <a:t>: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50 different activities to be involved in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40 people involved with Christ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/>
              <a:t>rate of attendance at weekend mass: &gt;40%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Achieved CMA last two years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Highest rate of participation in DOR: 54%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Parish budget moved from deficit to surplus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Holy </a:t>
            </a:r>
            <a:r>
              <a:rPr lang="en-US" dirty="0" smtClean="0"/>
              <a:t>Apostles—Impact on Giving</a:t>
            </a:r>
            <a:endParaRPr lang="en-US" dirty="0"/>
          </a:p>
          <a:p>
            <a:r>
              <a:rPr lang="en-US" dirty="0" smtClean="0"/>
              <a:t>Impact on Giving—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4038600" cy="52578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4</a:t>
            </a:r>
            <a:r>
              <a:rPr lang="en-US" dirty="0" smtClean="0"/>
              <a:t>0% growth in weekly collections over three years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err="1" smtClean="0"/>
              <a:t>Avg</a:t>
            </a:r>
            <a:r>
              <a:rPr lang="en-US" sz="1900" dirty="0" smtClean="0"/>
              <a:t> $500 per HHD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smtClean="0"/>
              <a:t>Giving per person up 55%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smtClean="0"/>
              <a:t>Exceeded CMA by 10%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smtClean="0"/>
              <a:t>Est 1.7% of PIP </a:t>
            </a:r>
          </a:p>
          <a:p>
            <a:pPr marL="57150" indent="-342900">
              <a:buFont typeface="Arial" pitchFamily="34" charset="0"/>
              <a:buChar char="•"/>
            </a:pPr>
            <a:r>
              <a:rPr lang="en-US" sz="2100" dirty="0" smtClean="0"/>
              <a:t>Meanwhile, attendance has declined by 10%</a:t>
            </a:r>
          </a:p>
          <a:p>
            <a:pPr marL="57150" indent="-342900">
              <a:buFont typeface="Arial" pitchFamily="34" charset="0"/>
              <a:buChar char="•"/>
            </a:pPr>
            <a:r>
              <a:rPr lang="en-US" sz="2100" dirty="0" smtClean="0"/>
              <a:t>Results due to: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smtClean="0"/>
              <a:t>Increased preaching about tithing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/>
              <a:t>Lay witness talks about tithing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/>
              <a:t>Increased info about parish finances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/>
              <a:t>CMA weekend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smtClean="0"/>
              <a:t>Annual commitment weekend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B5B0C8-B4D3-4CC7-BBDC-CC1CC82388B6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26106"/>
              </p:ext>
            </p:extLst>
          </p:nvPr>
        </p:nvGraphicFramePr>
        <p:xfrm>
          <a:off x="41910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95691"/>
              </p:ext>
            </p:extLst>
          </p:nvPr>
        </p:nvGraphicFramePr>
        <p:xfrm>
          <a:off x="4114800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63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5953125" cy="45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Sample Commitment Card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867400" cy="444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 on Giving—St Rita Church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2" y="1066800"/>
            <a:ext cx="6635198" cy="53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629400" y="26670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2667000"/>
            <a:ext cx="838200" cy="304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Does This Work in Other Places?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4724400"/>
            <a:ext cx="80772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this period we doubled % of engaged employees and also…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Sales increased 50%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Customer complaints dropped by 70%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Productivity improved by over 40%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Honored for Best Workplaces in America 10 times by printing industry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734470"/>
              </p:ext>
            </p:extLst>
          </p:nvPr>
        </p:nvGraphicFramePr>
        <p:xfrm>
          <a:off x="762000" y="1066800"/>
          <a:ext cx="5554980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7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on the 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 Along the 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Why should we measure?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Its just about the money!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Are we there yet?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Other issues?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26</a:t>
            </a:fld>
            <a:endParaRPr lang="en-US" dirty="0"/>
          </a:p>
        </p:txBody>
      </p:sp>
      <p:pic>
        <p:nvPicPr>
          <p:cNvPr id="4098" name="Picture 2" descr="C:\Documents and Settings\johnm\Local Settings\Temporary Internet Files\Content.IE5\X313GULM\MC90044146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590801"/>
            <a:ext cx="3581056" cy="35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8077200" cy="3733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Stewardship should be at the heart of every parish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Stewardship is about engagement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Measure your progress!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You can see relatively quick results in finances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600" dirty="0" smtClean="0"/>
              <a:t>Better to take a balanced approach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is a long term effort—not a quick </a:t>
            </a:r>
            <a:r>
              <a:rPr lang="en-US" sz="2800" dirty="0" smtClean="0"/>
              <a:t>fix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724400"/>
            <a:ext cx="679044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Do you want to transform your parish?</a:t>
            </a:r>
          </a:p>
          <a:p>
            <a:r>
              <a:rPr lang="en-US" sz="3200" b="1" i="1" dirty="0" smtClean="0"/>
              <a:t>Build a Stewardship Parish!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9697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 Further Reference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USCCB, </a:t>
            </a:r>
            <a:r>
              <a:rPr lang="en-US" i="1" dirty="0" smtClean="0"/>
              <a:t>Stewardship: A Disciple’s Response</a:t>
            </a:r>
            <a:r>
              <a:rPr lang="en-US" dirty="0" smtClean="0"/>
              <a:t>, 1992.</a:t>
            </a:r>
          </a:p>
          <a:p>
            <a:pPr marL="457200" indent="-731520"/>
            <a:r>
              <a:rPr lang="en-US" dirty="0" smtClean="0"/>
              <a:t>Wagner, Rodd &amp; James K. Harter, </a:t>
            </a:r>
            <a:r>
              <a:rPr lang="en-US" i="1" dirty="0" smtClean="0"/>
              <a:t>12: The Elements of Great Managing</a:t>
            </a:r>
            <a:r>
              <a:rPr lang="en-US" dirty="0" smtClean="0"/>
              <a:t>, Gallup Press, New York, 2006.</a:t>
            </a:r>
          </a:p>
          <a:p>
            <a:pPr marL="457200" indent="-731520"/>
            <a:r>
              <a:rPr lang="en-US" dirty="0" err="1" smtClean="0"/>
              <a:t>Winseman</a:t>
            </a:r>
            <a:r>
              <a:rPr lang="en-US" dirty="0" smtClean="0"/>
              <a:t>, Albert L., Donald O. Clifton and Curt </a:t>
            </a:r>
            <a:r>
              <a:rPr lang="en-US" dirty="0" err="1" smtClean="0"/>
              <a:t>Liesveld</a:t>
            </a:r>
            <a:r>
              <a:rPr lang="en-US" dirty="0" smtClean="0"/>
              <a:t>, </a:t>
            </a:r>
            <a:r>
              <a:rPr lang="en-US" i="1" dirty="0" smtClean="0"/>
              <a:t>Living Your Strengths (Catholic Edition),</a:t>
            </a:r>
            <a:r>
              <a:rPr lang="en-US" dirty="0" smtClean="0"/>
              <a:t> Gallup Press, New York, 2006.</a:t>
            </a:r>
          </a:p>
          <a:p>
            <a:pPr marL="457200" indent="-731520"/>
            <a:endParaRPr lang="en-US" dirty="0"/>
          </a:p>
          <a:p>
            <a:pPr marL="457200" indent="-731520"/>
            <a:r>
              <a:rPr lang="en-US" dirty="0" smtClean="0"/>
              <a:t>Or contact me with questions:</a:t>
            </a:r>
          </a:p>
          <a:p>
            <a:pPr marL="457200" indent="-731520"/>
            <a:endParaRPr lang="en-US" dirty="0"/>
          </a:p>
          <a:p>
            <a:pPr marL="457200" indent="-731520"/>
            <a:r>
              <a:rPr lang="en-US" dirty="0" smtClean="0"/>
              <a:t>Deacon John McDermott</a:t>
            </a:r>
          </a:p>
          <a:p>
            <a:pPr marL="457200" indent="-731520"/>
            <a:r>
              <a:rPr lang="en-US" dirty="0" smtClean="0">
                <a:hlinkClick r:id="rId2"/>
              </a:rPr>
              <a:t>jmcdermott104@gmail.com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29</a:t>
            </a:fld>
            <a:endParaRPr lang="en-US" dirty="0"/>
          </a:p>
        </p:txBody>
      </p:sp>
      <p:pic>
        <p:nvPicPr>
          <p:cNvPr id="9" name="Picture 11" descr="MCj02311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70687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Agenda for this webinar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What </a:t>
            </a:r>
            <a:r>
              <a:rPr lang="en-US" sz="2800" dirty="0" smtClean="0"/>
              <a:t>is stewardship</a:t>
            </a:r>
            <a:r>
              <a:rPr lang="en-US" sz="2800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Metrics and programs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What kind of results can you expect?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Key challenges along the way</a:t>
            </a:r>
            <a:endParaRPr lang="en-US" sz="2800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sz="1100" dirty="0" smtClean="0"/>
              <a:t>10/18/2014</a:t>
            </a:r>
            <a:endParaRPr lang="en-US" sz="11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3</a:t>
            </a:fld>
            <a:endParaRPr lang="en-US"/>
          </a:p>
        </p:txBody>
      </p:sp>
      <p:pic>
        <p:nvPicPr>
          <p:cNvPr id="8" name="Picture 5" descr="MCj02311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5975"/>
            <a:ext cx="36957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Does Your Parish Look Like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80772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Parish in Long Island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Completed their annual CMA target in one weekend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Over 600 involved in parish ministries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families are transferred out of state, they change jobs to be able to return to their home </a:t>
            </a:r>
            <a:r>
              <a:rPr lang="en-US" dirty="0" smtClean="0"/>
              <a:t>parish</a:t>
            </a:r>
          </a:p>
          <a:p>
            <a:r>
              <a:rPr lang="en-US" dirty="0" smtClean="0"/>
              <a:t>A parish in Kansas with 2600 families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Has no fundraising efforts except the weekly collection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/>
              <a:t>Offers free tuition at the parish school to all parish members with 750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Has 300 adults in attendance at daily mass and 85% attend mass every weekend.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RCIA averages 35 catechumens and candidates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572000"/>
            <a:ext cx="55304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These are Stewardship Parishes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27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“</a:t>
            </a:r>
            <a:r>
              <a:rPr lang="en-US" sz="2400" i="1" dirty="0"/>
              <a:t>As Christian stewards, we receive God’s gifts</a:t>
            </a:r>
          </a:p>
          <a:p>
            <a:pPr algn="ctr"/>
            <a:r>
              <a:rPr lang="en-US" sz="2400" i="1" dirty="0"/>
              <a:t>gratefully, cultivate them responsibly, share them</a:t>
            </a:r>
          </a:p>
          <a:p>
            <a:pPr algn="ctr"/>
            <a:r>
              <a:rPr lang="en-US" sz="2400" i="1" dirty="0"/>
              <a:t>lovingly in justice with others, and return them with</a:t>
            </a:r>
          </a:p>
          <a:p>
            <a:pPr algn="ctr"/>
            <a:r>
              <a:rPr lang="en-US" sz="2400" i="1" dirty="0"/>
              <a:t>increase </a:t>
            </a:r>
            <a:r>
              <a:rPr lang="en-US" sz="2400" i="1" dirty="0" smtClean="0"/>
              <a:t>to </a:t>
            </a:r>
            <a:r>
              <a:rPr lang="en-US" sz="2400" i="1" dirty="0"/>
              <a:t>the Lord</a:t>
            </a:r>
            <a:r>
              <a:rPr lang="en-US" sz="2400" i="1" dirty="0" smtClean="0"/>
              <a:t>.”</a:t>
            </a:r>
          </a:p>
          <a:p>
            <a:pPr algn="ctr"/>
            <a:r>
              <a:rPr lang="en-US" sz="1800" i="1" dirty="0" smtClean="0"/>
              <a:t>—1992 US Bishops’ Pastoral Letter, </a:t>
            </a:r>
            <a:r>
              <a:rPr lang="en-US" sz="1800" b="1" i="1" dirty="0" smtClean="0"/>
              <a:t>Stewardship: A Disciple’s Response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 than a program to raise more money for the parish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Attempts to create the worldview of a Christian disciple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/>
              <a:t>God has created the world, but entrusts it to us for responsible care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/>
              <a:t>All that we have is a gift of God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/>
              <a:t>All our resources of time, talent and treasure come under the Lordship of Jesus Christ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At the parish level, it is about driving member </a:t>
            </a:r>
            <a:r>
              <a:rPr lang="en-US" b="1" i="1" dirty="0" smtClean="0"/>
              <a:t>engagement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Leads to a Healthy Parish?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2286000"/>
            <a:ext cx="2286000" cy="171498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Spiritual Commitment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3352800" y="2324582"/>
            <a:ext cx="2133600" cy="1676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Parish Engagement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6248400" y="2361235"/>
            <a:ext cx="2133600" cy="1676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Spiritual Health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2667000" y="2932735"/>
            <a:ext cx="685800" cy="533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516301" y="2932735"/>
            <a:ext cx="685800" cy="533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447800"/>
            <a:ext cx="7315200" cy="3352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1515319"/>
            <a:ext cx="7315200" cy="335280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Leads to a Healthy Parish?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2286000"/>
            <a:ext cx="2133600" cy="1676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Parish Engagement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3276599" y="2324582"/>
            <a:ext cx="2239701" cy="1676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Spiritual Commitment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6248400" y="2361235"/>
            <a:ext cx="2133600" cy="1676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Spiritual Health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2667000" y="2932735"/>
            <a:ext cx="685800" cy="533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516301" y="2932735"/>
            <a:ext cx="685800" cy="533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Stewardship?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Engagement?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“Strong congregations produce spiritually mature individuals whose lives have a positive influence on our society and world.”—</a:t>
            </a:r>
            <a:r>
              <a:rPr lang="en-US" dirty="0" smtClean="0"/>
              <a:t>George Gallup</a:t>
            </a:r>
          </a:p>
          <a:p>
            <a:endParaRPr lang="en-US" dirty="0" smtClean="0"/>
          </a:p>
          <a:p>
            <a:r>
              <a:rPr lang="en-US" dirty="0" smtClean="0"/>
              <a:t>Levels of engagement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Engaged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 engaged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Actively disengaged</a:t>
            </a:r>
          </a:p>
          <a:p>
            <a:r>
              <a:rPr lang="en-US" b="1" dirty="0" smtClean="0"/>
              <a:t>Engaged parishioners –</a:t>
            </a:r>
            <a:r>
              <a:rPr lang="en-US" dirty="0" smtClean="0"/>
              <a:t>more likely to show spiritual commitment by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Inviting friends, family and co-workers to parish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Giving of their time and skills to parish life and ministries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Giving financially to the parish, even sacrificially </a:t>
            </a:r>
          </a:p>
          <a:p>
            <a:r>
              <a:rPr lang="en-US" b="1" dirty="0" smtClean="0"/>
              <a:t>Not engaged</a:t>
            </a:r>
            <a:r>
              <a:rPr lang="en-US" dirty="0" smtClean="0"/>
              <a:t>—may attend regularly but not psychologically connected.  Socially but not spiritually committed.  Give moderately but not sacrificially.</a:t>
            </a:r>
          </a:p>
          <a:p>
            <a:r>
              <a:rPr lang="en-US" b="1" dirty="0" smtClean="0"/>
              <a:t>Actively disengaged</a:t>
            </a:r>
            <a:r>
              <a:rPr lang="en-US" dirty="0" smtClean="0"/>
              <a:t>—psychologically absent.  Unhappy and want to share that unhappiness with everyone they meet!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en-US" dirty="0" smtClean="0"/>
              <a:t>10/18/2014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DD887A73-8B97-412D-875B-79DBA779EB14}" type="slidenum">
              <a:rPr lang="en-US" sz="1000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1500</Words>
  <Application>Microsoft Office PowerPoint</Application>
  <PresentationFormat>On-screen Show (4:3)</PresentationFormat>
  <Paragraphs>271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Pitchbook</vt:lpstr>
      <vt:lpstr>Stewardship: engaging your parish</vt:lpstr>
      <vt:lpstr>Background</vt:lpstr>
      <vt:lpstr>Agenda</vt:lpstr>
      <vt:lpstr>What is Stewardship?</vt:lpstr>
      <vt:lpstr>What Is Stewardship?</vt:lpstr>
      <vt:lpstr>What Is Stewardship?</vt:lpstr>
      <vt:lpstr>What Is Stewardship?</vt:lpstr>
      <vt:lpstr>What Is Stewardship?</vt:lpstr>
      <vt:lpstr>What Is Stewardship?</vt:lpstr>
      <vt:lpstr>What is Stewardship?</vt:lpstr>
      <vt:lpstr>What Is Stewardship?</vt:lpstr>
      <vt:lpstr>What Is Stewardship?</vt:lpstr>
      <vt:lpstr>What Is Stewardship?</vt:lpstr>
      <vt:lpstr>Metrics &amp; Programs</vt:lpstr>
      <vt:lpstr>Metrics &amp; Programs</vt:lpstr>
      <vt:lpstr>Metrics &amp; Programs</vt:lpstr>
      <vt:lpstr>Metrics &amp; Programs</vt:lpstr>
      <vt:lpstr>What kind of results to Expect</vt:lpstr>
      <vt:lpstr>What to Expect</vt:lpstr>
      <vt:lpstr>What to Expect</vt:lpstr>
      <vt:lpstr>What to Expect</vt:lpstr>
      <vt:lpstr>What to Expect</vt:lpstr>
      <vt:lpstr>What to Expect</vt:lpstr>
      <vt:lpstr>What to Expect</vt:lpstr>
      <vt:lpstr>What to Expect</vt:lpstr>
      <vt:lpstr>Challenges on the Way</vt:lpstr>
      <vt:lpstr>Conclusion</vt:lpstr>
      <vt:lpstr>Reference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2012-12-10T02:27:35Z</dcterms:created>
  <dcterms:modified xsi:type="dcterms:W3CDTF">2014-10-15T12:40:11Z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